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6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9" r:id="rId11"/>
    <p:sldId id="265" r:id="rId12"/>
    <p:sldId id="266" r:id="rId13"/>
    <p:sldId id="300" r:id="rId14"/>
    <p:sldId id="267" r:id="rId15"/>
    <p:sldId id="269" r:id="rId16"/>
    <p:sldId id="268" r:id="rId17"/>
    <p:sldId id="301" r:id="rId18"/>
    <p:sldId id="302" r:id="rId19"/>
    <p:sldId id="303" r:id="rId20"/>
    <p:sldId id="270" r:id="rId21"/>
    <p:sldId id="271" r:id="rId22"/>
    <p:sldId id="272" r:id="rId23"/>
    <p:sldId id="304" r:id="rId24"/>
    <p:sldId id="305" r:id="rId25"/>
    <p:sldId id="292" r:id="rId26"/>
    <p:sldId id="293" r:id="rId27"/>
    <p:sldId id="294" r:id="rId28"/>
    <p:sldId id="295" r:id="rId29"/>
    <p:sldId id="297" r:id="rId30"/>
    <p:sldId id="298" r:id="rId31"/>
    <p:sldId id="306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41" r:id="rId47"/>
    <p:sldId id="322" r:id="rId48"/>
    <p:sldId id="325" r:id="rId49"/>
    <p:sldId id="326" r:id="rId50"/>
    <p:sldId id="327" r:id="rId51"/>
    <p:sldId id="342" r:id="rId52"/>
    <p:sldId id="331" r:id="rId53"/>
    <p:sldId id="332" r:id="rId54"/>
    <p:sldId id="333" r:id="rId55"/>
    <p:sldId id="343" r:id="rId56"/>
    <p:sldId id="334" r:id="rId57"/>
    <p:sldId id="335" r:id="rId58"/>
    <p:sldId id="336" r:id="rId59"/>
    <p:sldId id="346" r:id="rId60"/>
    <p:sldId id="337" r:id="rId61"/>
    <p:sldId id="338" r:id="rId62"/>
    <p:sldId id="339" r:id="rId63"/>
    <p:sldId id="340" r:id="rId64"/>
    <p:sldId id="345" r:id="rId65"/>
  </p:sldIdLst>
  <p:sldSz cx="9144000" cy="6858000" type="screen4x3"/>
  <p:notesSz cx="7102475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5B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79" autoAdjust="0"/>
  </p:normalViewPr>
  <p:slideViewPr>
    <p:cSldViewPr>
      <p:cViewPr varScale="1">
        <p:scale>
          <a:sx n="70" d="100"/>
          <a:sy n="70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1FEE8B-A424-430C-B832-DE2CE85D72CA}" type="datetimeFigureOut">
              <a:rPr lang="ko-KR" altLang="en-US" smtClean="0"/>
              <a:pPr/>
              <a:t>2017-03-08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204755-F9BC-4CDA-9C8F-4B164C319D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8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FA1-D8AD-45F1-8714-8A2522966365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5305" y="332658"/>
            <a:ext cx="82014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41169"/>
            <a:ext cx="432048" cy="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95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C162-54C8-4BB0-9C6B-AE88FBD196A9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47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65BD-2588-4F56-9E14-32327AE04841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92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20" b="0" i="0">
                <a:solidFill>
                  <a:srgbClr val="10278F"/>
                </a:solidFill>
                <a:latin typeface="Tahoma"/>
                <a:cs typeface="Tahom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1"/>
            <a:ext cx="39776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538A-CF88-4457-95A3-597AC2F549C4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89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827088" y="3213100"/>
            <a:ext cx="7777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11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71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2696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7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10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78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13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wrap="square"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2325-B186-44DE-A536-E153A611E622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87572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1229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072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260351"/>
            <a:ext cx="2058988" cy="6337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1"/>
            <a:ext cx="6029325" cy="6337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720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0F1F258-9322-4693-A0E0-F1EC2F0187DA}" type="datetime1">
              <a:rPr lang="ko-KR" altLang="en-US" smtClean="0"/>
              <a:t>2017-03-08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90586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8FA-359C-4392-9643-05A5726F6F74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2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AC91-2952-4DC0-A672-B411813FE6D5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2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10FD-9FE1-4AB9-9FFB-200E0DDC5897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33B-0FFF-4597-9485-E0F8433AC673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8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6C6B-FBE7-4DE4-9C9D-FC73AE92317F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8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46F2-6623-4275-BB3F-4FF933F7A63F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80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6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7E58-D2EE-40DA-9C92-ED726FCCFDBC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0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908724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6623-9801-44E2-8962-24D16AF8433E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611561" y="836712"/>
            <a:ext cx="79928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7884368" y="33265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aseline="0" dirty="0" smtClean="0"/>
              <a:t>ASTU</a:t>
            </a:r>
            <a:endParaRPr lang="ko-KR" alt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260649"/>
            <a:ext cx="432048" cy="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4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82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defTabSz="914382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9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2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4"/>
            <a:ext cx="82296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8314" y="981075"/>
            <a:ext cx="69119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4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굴림" charset="-127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  <a:cs typeface="굴림" charset="-127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800">
          <a:solidFill>
            <a:schemeClr val="tx1"/>
          </a:solidFill>
          <a:latin typeface="+mn-lt"/>
          <a:ea typeface="+mn-ea"/>
          <a:cs typeface="굴림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400">
          <a:solidFill>
            <a:schemeClr val="tx1"/>
          </a:solidFill>
          <a:latin typeface="+mn-lt"/>
          <a:ea typeface="+mn-ea"/>
          <a:cs typeface="굴림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굴림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굴림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06680" cy="252028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CSE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1102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Fundamentals of Programming</a:t>
            </a:r>
            <a: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b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en-US" altLang="ko-KR" dirty="0" smtClean="0"/>
              <a:t>Lecture #9</a:t>
            </a:r>
            <a:endParaRPr lang="ko-KR" altLang="en-US" dirty="0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937319" y="2995464"/>
            <a:ext cx="6906767" cy="333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 defTabSz="1015980">
              <a:spcBef>
                <a:spcPct val="20000"/>
              </a:spcBef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</a:rPr>
              <a:t>Computer Science &amp; Engineering Program</a:t>
            </a:r>
          </a:p>
          <a:p>
            <a:pPr lvl="0" algn="ctr" defTabSz="1015980">
              <a:spcBef>
                <a:spcPct val="20000"/>
              </a:spcBef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</a:rPr>
              <a:t> School of Electrical Engineering &amp; Computing</a:t>
            </a:r>
          </a:p>
          <a:p>
            <a:pPr lvl="0" algn="ctr" defTabSz="1015980">
              <a:spcBef>
                <a:spcPct val="20000"/>
              </a:spcBef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</a:rPr>
              <a:t>Adama Science &amp; Technology University</a:t>
            </a:r>
            <a:endParaRPr lang="ko-KR" alt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Array elements can be initialized in the array declaration statement</a:t>
            </a:r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 smtClean="0"/>
              <a:t>	int </a:t>
            </a:r>
            <a:r>
              <a:rPr lang="en-US" dirty="0"/>
              <a:t>temp[5] = {98, 87, 92, 79, 85};</a:t>
            </a:r>
          </a:p>
          <a:p>
            <a:r>
              <a:rPr lang="en-US" dirty="0"/>
              <a:t>Initialization:</a:t>
            </a:r>
          </a:p>
          <a:p>
            <a:pPr lvl="1"/>
            <a:r>
              <a:rPr lang="en-US" dirty="0"/>
              <a:t>Can span multiple lines, because white space is ignored in C++</a:t>
            </a:r>
          </a:p>
          <a:p>
            <a:pPr lvl="1"/>
            <a:r>
              <a:rPr lang="en-US" dirty="0"/>
              <a:t>Starts with array element 0 if an insufficient number of values is specified</a:t>
            </a:r>
          </a:p>
          <a:p>
            <a:r>
              <a:rPr lang="en-US" dirty="0"/>
              <a:t>If initializing in the declaration, the size may be </a:t>
            </a:r>
            <a:r>
              <a:rPr lang="en-US" dirty="0" smtClean="0"/>
              <a:t>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47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</a:t>
            </a:r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 array will contain an extra null character at the end of the string</a:t>
            </a:r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	     char codes[] = “sample”;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" y="4221088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5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Initialization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08720"/>
            <a:ext cx="8820980" cy="37444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18" y="4797152"/>
            <a:ext cx="7812868" cy="17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4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Two-Dimensional </a:t>
            </a:r>
            <a:r>
              <a:rPr lang="en-US" dirty="0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Two-dimensional array: Has both rows and columns</a:t>
            </a:r>
          </a:p>
          <a:p>
            <a:r>
              <a:rPr lang="en-US" dirty="0"/>
              <a:t>Also called a table</a:t>
            </a:r>
          </a:p>
          <a:p>
            <a:r>
              <a:rPr lang="en-US" dirty="0"/>
              <a:t>Both dimensions must be specified in the array declaration</a:t>
            </a:r>
          </a:p>
          <a:p>
            <a:r>
              <a:rPr lang="en-US" dirty="0"/>
              <a:t>Row is specified first, then column</a:t>
            </a:r>
          </a:p>
          <a:p>
            <a:r>
              <a:rPr lang="en-US" dirty="0"/>
              <a:t>Both dimensions must be specified when referencing an array element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41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Two-Dimensional </a:t>
            </a:r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marL="457192" lvl="1" indent="0">
              <a:buNone/>
            </a:pPr>
            <a:r>
              <a:rPr lang="en-US" dirty="0"/>
              <a:t>	</a:t>
            </a:r>
            <a:r>
              <a:rPr lang="en-US" dirty="0" smtClean="0"/>
              <a:t>int </a:t>
            </a:r>
            <a:r>
              <a:rPr lang="en-US" dirty="0" err="1"/>
              <a:t>val</a:t>
            </a:r>
            <a:r>
              <a:rPr lang="en-US" dirty="0"/>
              <a:t>[1][3];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4904"/>
            <a:ext cx="69342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59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Two-Dimensional </a:t>
            </a:r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Two-dimensional arrays can be initialized in the declaration by listing values within braces, separated by commas </a:t>
            </a:r>
          </a:p>
          <a:p>
            <a:r>
              <a:rPr lang="en-US" dirty="0"/>
              <a:t>Braces can be used to distinguish rows, but are not required</a:t>
            </a:r>
          </a:p>
          <a:p>
            <a:r>
              <a:rPr lang="en-US" dirty="0"/>
              <a:t>Nested for loops are used to process two-dimensional arrays</a:t>
            </a:r>
          </a:p>
          <a:p>
            <a:pPr lvl="1"/>
            <a:r>
              <a:rPr lang="en-US" dirty="0"/>
              <a:t>Outer loop controls the rows</a:t>
            </a:r>
          </a:p>
          <a:p>
            <a:pPr lvl="1"/>
            <a:r>
              <a:rPr lang="en-US" dirty="0"/>
              <a:t>Inner loop controls the columns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26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Two-Dimensional </a:t>
            </a:r>
            <a:r>
              <a:rPr lang="en-US" dirty="0" smtClean="0"/>
              <a:t>Arrays: Displaying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5" y="908720"/>
            <a:ext cx="8737471" cy="36724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37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Two-Dimensional Arrays: Displaying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908720"/>
            <a:ext cx="8229600" cy="2344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22" y="3408693"/>
            <a:ext cx="5751363" cy="33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Two-Dimensional </a:t>
            </a:r>
            <a:r>
              <a:rPr lang="en-US" dirty="0" smtClean="0"/>
              <a:t>Arrays: Multiplying Elements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36" y="950563"/>
            <a:ext cx="6306754" cy="54057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5048377"/>
            <a:ext cx="3572409" cy="1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Larger 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with more than two dimensions can be created, but are not commonly used</a:t>
            </a:r>
          </a:p>
          <a:p>
            <a:r>
              <a:rPr lang="en-US" dirty="0"/>
              <a:t>Think of a three-dimensional array as a book of data tables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03571"/>
            <a:ext cx="5029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8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sz="3100" dirty="0" smtClean="0"/>
              <a:t>Arrays</a:t>
            </a:r>
            <a:endParaRPr lang="en-US" altLang="ko-KR" sz="3100" dirty="0"/>
          </a:p>
          <a:p>
            <a:pPr lvl="1"/>
            <a:r>
              <a:rPr lang="en-US" altLang="ko-KR" dirty="0"/>
              <a:t>One-dimensional arrays</a:t>
            </a:r>
          </a:p>
          <a:p>
            <a:pPr lvl="1"/>
            <a:r>
              <a:rPr lang="en-US" altLang="ko-KR" dirty="0"/>
              <a:t>Array initialization</a:t>
            </a:r>
          </a:p>
          <a:p>
            <a:pPr lvl="1"/>
            <a:r>
              <a:rPr lang="en-US" altLang="ko-KR" dirty="0"/>
              <a:t>Declaring and processing two-dimensional arrays</a:t>
            </a:r>
          </a:p>
          <a:p>
            <a:pPr lvl="1"/>
            <a:r>
              <a:rPr lang="en-US" altLang="ko-KR" dirty="0"/>
              <a:t>Arrays as arguments </a:t>
            </a:r>
            <a:endParaRPr lang="en-US" altLang="ko-KR" dirty="0" smtClean="0"/>
          </a:p>
          <a:p>
            <a:r>
              <a:rPr lang="en-US" altLang="ko-KR" dirty="0" smtClean="0"/>
              <a:t>Pointers</a:t>
            </a:r>
            <a:endParaRPr lang="en-US" dirty="0" smtClean="0"/>
          </a:p>
          <a:p>
            <a:pPr lvl="1"/>
            <a:r>
              <a:rPr lang="en-US" dirty="0" smtClean="0"/>
              <a:t>Addresses </a:t>
            </a:r>
            <a:r>
              <a:rPr lang="en-US" dirty="0"/>
              <a:t>and pointers</a:t>
            </a:r>
          </a:p>
          <a:p>
            <a:pPr lvl="1"/>
            <a:r>
              <a:rPr lang="en-US" dirty="0"/>
              <a:t>Array names as pointers</a:t>
            </a:r>
          </a:p>
          <a:p>
            <a:pPr lvl="1"/>
            <a:r>
              <a:rPr lang="en-US" dirty="0"/>
              <a:t>Pointer arithmetic</a:t>
            </a:r>
          </a:p>
          <a:p>
            <a:pPr lvl="1"/>
            <a:r>
              <a:rPr lang="en-US" dirty="0"/>
              <a:t>Passing </a:t>
            </a:r>
            <a:r>
              <a:rPr lang="en-US" dirty="0" smtClean="0"/>
              <a:t>addresses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600" b="1" dirty="0" smtClean="0">
                <a:solidFill>
                  <a:srgbClr val="0000FF"/>
                </a:solidFill>
              </a:rPr>
              <a:t>Case Studies: Statistical Analysis</a:t>
            </a:r>
            <a:endParaRPr lang="en-US" altLang="ko-KR" sz="2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2600" b="1" dirty="0">
                <a:solidFill>
                  <a:srgbClr val="0000FF"/>
                </a:solidFill>
              </a:rPr>
              <a:t>	 </a:t>
            </a:r>
            <a:r>
              <a:rPr lang="en-US" altLang="ko-KR" sz="2600" b="1" dirty="0" smtClean="0">
                <a:solidFill>
                  <a:srgbClr val="0000FF"/>
                </a:solidFill>
              </a:rPr>
              <a:t>     [Data Processing] Students’ Grading</a:t>
            </a:r>
            <a:endParaRPr lang="en-US" altLang="ko-KR" sz="2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2600" dirty="0" smtClean="0"/>
              <a:t>Reading </a:t>
            </a:r>
            <a:r>
              <a:rPr lang="en-US" altLang="ko-KR" sz="2600" dirty="0"/>
              <a:t>assignment</a:t>
            </a:r>
          </a:p>
          <a:p>
            <a:pPr lvl="1"/>
            <a:r>
              <a:rPr lang="en-US" altLang="ko-KR" sz="2200" b="1" dirty="0" smtClean="0"/>
              <a:t>Chapter 7 of the textbook</a:t>
            </a:r>
          </a:p>
          <a:p>
            <a:pPr lvl="1"/>
            <a:r>
              <a:rPr lang="en-US" altLang="ko-KR" sz="2200" b="1" dirty="0" smtClean="0"/>
              <a:t>Chapter 10 of the textbook</a:t>
            </a:r>
          </a:p>
          <a:p>
            <a:pPr lvl="1"/>
            <a:r>
              <a:rPr lang="en-US" altLang="ko-KR" sz="2200" dirty="0" smtClean="0"/>
              <a:t>Read about &lt;cstring&gt; </a:t>
            </a:r>
            <a:r>
              <a:rPr lang="en-US" altLang="ko-KR" sz="2200" dirty="0"/>
              <a:t>l</a:t>
            </a:r>
            <a:r>
              <a:rPr lang="en-US" altLang="ko-KR" sz="2200" dirty="0" smtClean="0"/>
              <a:t>ibrary</a:t>
            </a:r>
          </a:p>
          <a:p>
            <a:pPr lvl="1"/>
            <a:r>
              <a:rPr lang="en-US" altLang="ko-KR" sz="2200" dirty="0" smtClean="0"/>
              <a:t>Read about Standard Template Library and Vectors</a:t>
            </a:r>
          </a:p>
          <a:p>
            <a:pPr marL="457192" lvl="1" indent="0">
              <a:buNone/>
            </a:pPr>
            <a:endParaRPr lang="en-US" altLang="ko-KR" sz="2200" dirty="0" smtClean="0"/>
          </a:p>
          <a:p>
            <a:pPr marL="457192" lvl="1" indent="0">
              <a:buNone/>
            </a:pPr>
            <a:endParaRPr lang="en-US" altLang="ko-KR" sz="2200" dirty="0" smtClean="0"/>
          </a:p>
          <a:p>
            <a:pPr lvl="2"/>
            <a:endParaRPr lang="en-US" altLang="ko-KR" sz="1800" dirty="0" smtClean="0"/>
          </a:p>
          <a:p>
            <a:pPr lvl="2"/>
            <a:endParaRPr lang="en-US" altLang="ko-KR" sz="1800" b="1" dirty="0" smtClean="0"/>
          </a:p>
          <a:p>
            <a:pPr lvl="1"/>
            <a:endParaRPr lang="en-US" altLang="ko-KR" sz="2200" dirty="0" smtClean="0"/>
          </a:p>
          <a:p>
            <a:pPr marL="0" indent="0">
              <a:buNone/>
            </a:pPr>
            <a:endParaRPr lang="en-US" altLang="ko-KR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278" y="2132856"/>
            <a:ext cx="2531472" cy="2173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7" y="3284984"/>
            <a:ext cx="2888619" cy="25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Arrays as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individual array element can be passed as an argument just like any individual variable</a:t>
            </a:r>
          </a:p>
          <a:p>
            <a:r>
              <a:rPr lang="en-US" dirty="0"/>
              <a:t>The called function receives a copy of the array element’s value</a:t>
            </a:r>
          </a:p>
          <a:p>
            <a:r>
              <a:rPr lang="en-US" dirty="0"/>
              <a:t>Passing an entire array to a function causes the function to receive a reference to the array, not a copy of its element values</a:t>
            </a:r>
          </a:p>
          <a:p>
            <a:r>
              <a:rPr lang="en-US" dirty="0"/>
              <a:t>The function must be declared with an array as the argument</a:t>
            </a:r>
          </a:p>
          <a:p>
            <a:r>
              <a:rPr lang="en-US" dirty="0"/>
              <a:t>Single element of array is obtained by adding an offset to the array’s starting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9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Arrays as </a:t>
            </a:r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4890"/>
            <a:ext cx="82772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89" y="3550209"/>
            <a:ext cx="5695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292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Arrays as </a:t>
            </a:r>
            <a:r>
              <a:rPr lang="en-US" dirty="0" smtClean="0"/>
              <a:t>Arguments: Finding Maximum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80728"/>
            <a:ext cx="7223195" cy="5040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096572"/>
            <a:ext cx="3749427" cy="7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7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Arrays as Arguments: Using 2D arrays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7685"/>
            <a:ext cx="6876256" cy="58097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706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1: Statistical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program is to be developed that accepts a list of a maximum of 100 numbers as input, determines both the average and standard deviation of the numbers, and then displays the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024336" cy="1595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177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Analyze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statement of the problem indicates that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output values are </a:t>
            </a:r>
            <a:r>
              <a:rPr lang="en-US" dirty="0" smtClean="0"/>
              <a:t>required:</a:t>
            </a:r>
          </a:p>
          <a:p>
            <a:pPr lvl="2"/>
            <a:r>
              <a:rPr lang="en-US" dirty="0" smtClean="0"/>
              <a:t>an </a:t>
            </a:r>
            <a:r>
              <a:rPr lang="en-US" dirty="0"/>
              <a:t>average and a standard deviation.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input item </a:t>
            </a:r>
            <a:r>
              <a:rPr lang="en-US" dirty="0" smtClean="0"/>
              <a:t>is </a:t>
            </a:r>
            <a:r>
              <a:rPr lang="en-US" dirty="0"/>
              <a:t>a list of integer numbers.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problem statement doesn’t specify the </a:t>
            </a:r>
            <a:r>
              <a:rPr lang="en-US" dirty="0" smtClean="0"/>
              <a:t>list size</a:t>
            </a:r>
          </a:p>
          <a:p>
            <a:pPr lvl="2"/>
            <a:r>
              <a:rPr lang="en-US" dirty="0" smtClean="0"/>
              <a:t>make </a:t>
            </a:r>
            <a:r>
              <a:rPr lang="en-US" dirty="0"/>
              <a:t>the application’s functions as general as </a:t>
            </a:r>
            <a:r>
              <a:rPr lang="en-US" dirty="0" smtClean="0"/>
              <a:t>possible, both </a:t>
            </a:r>
            <a:r>
              <a:rPr lang="en-US" dirty="0"/>
              <a:t>functions will be </a:t>
            </a:r>
            <a:r>
              <a:rPr lang="en-US" dirty="0" smtClean="0"/>
              <a:t>designed </a:t>
            </a:r>
            <a:r>
              <a:rPr lang="en-US" dirty="0"/>
              <a:t>to handle any size list passed to them. </a:t>
            </a:r>
            <a:endParaRPr lang="en-US" dirty="0" smtClean="0"/>
          </a:p>
          <a:p>
            <a:pPr lvl="2"/>
            <a:r>
              <a:rPr lang="en-US" dirty="0" smtClean="0"/>
              <a:t>This </a:t>
            </a:r>
            <a:r>
              <a:rPr lang="en-US" dirty="0"/>
              <a:t>design also requires passing the exact </a:t>
            </a:r>
            <a:r>
              <a:rPr lang="en-US" dirty="0" smtClean="0"/>
              <a:t>number </a:t>
            </a:r>
            <a:r>
              <a:rPr lang="en-US" dirty="0"/>
              <a:t>of array elements to each function at the time of the function call. </a:t>
            </a:r>
            <a:endParaRPr lang="en-US" dirty="0" smtClean="0"/>
          </a:p>
          <a:p>
            <a:pPr lvl="2"/>
            <a:r>
              <a:rPr lang="en-US" dirty="0" smtClean="0"/>
              <a:t>This </a:t>
            </a:r>
            <a:r>
              <a:rPr lang="en-US" dirty="0"/>
              <a:t>capability </a:t>
            </a:r>
            <a:r>
              <a:rPr lang="en-US" dirty="0" smtClean="0"/>
              <a:t>means </a:t>
            </a:r>
            <a:r>
              <a:rPr lang="en-US" dirty="0"/>
              <a:t>each function must be capable of receiving at least two input items as </a:t>
            </a:r>
            <a:r>
              <a:rPr lang="en-US" dirty="0" smtClean="0"/>
              <a:t>parameters</a:t>
            </a:r>
          </a:p>
          <a:p>
            <a:pPr lvl="3"/>
            <a:r>
              <a:rPr lang="en-US" dirty="0" smtClean="0"/>
              <a:t>an array </a:t>
            </a:r>
            <a:r>
              <a:rPr lang="en-US" dirty="0"/>
              <a:t>of arbitrary size and an integer number corresponding to the number of elements in the </a:t>
            </a:r>
            <a:r>
              <a:rPr lang="en-US" dirty="0" smtClean="0"/>
              <a:t>passed </a:t>
            </a:r>
            <a:r>
              <a:rPr lang="en-US" dirty="0"/>
              <a:t>array.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3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Develop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I/O specifications determined from the problem analysis </a:t>
            </a:r>
            <a:r>
              <a:rPr lang="en-US" dirty="0" smtClean="0"/>
              <a:t>imply </a:t>
            </a:r>
            <a:r>
              <a:rPr lang="en-US" dirty="0"/>
              <a:t>that each function’s parameter list must be capable of receiving at least two </a:t>
            </a:r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one parameter </a:t>
            </a:r>
            <a:r>
              <a:rPr lang="en-US" dirty="0"/>
              <a:t>to accommodate the integer array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second parameter to accept an integer. </a:t>
            </a:r>
          </a:p>
          <a:p>
            <a:r>
              <a:rPr lang="en-US" dirty="0"/>
              <a:t>The first function returns the average of the numbers in the passed </a:t>
            </a:r>
            <a:r>
              <a:rPr lang="en-US" dirty="0" smtClean="0"/>
              <a:t>array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second function returns the standard deviation. These items are determined as follows: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475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Develop a Solution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797" y="1052736"/>
            <a:ext cx="8348428" cy="2520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695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3, 4: Code, Test and Correct the Solution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42" y="1124744"/>
            <a:ext cx="8937886" cy="48245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05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dirty="0" smtClean="0"/>
              <a:t>3, 4: Code, Test and Correct the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" y="1196752"/>
            <a:ext cx="8972550" cy="385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69" y="4826463"/>
            <a:ext cx="7755323" cy="19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3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One-dimensional array: A list of related values with the same data type, stored using a single group name (called the array name)</a:t>
            </a:r>
          </a:p>
          <a:p>
            <a:r>
              <a:rPr lang="en-US" dirty="0" smtClean="0"/>
              <a:t>Syntax: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dataType arrayName[number-of-items]</a:t>
            </a:r>
          </a:p>
          <a:p>
            <a:r>
              <a:rPr lang="en-US" dirty="0" smtClean="0"/>
              <a:t>By </a:t>
            </a:r>
            <a:r>
              <a:rPr lang="en-US" dirty="0"/>
              <a:t>convention, the number of items is first declared as a constant, and the constant is used in the array declaration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2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2: Students’ Grading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program that uses a two-dimensional array named </a:t>
            </a:r>
            <a:r>
              <a:rPr lang="en-US" dirty="0" smtClean="0"/>
              <a:t>grade to </a:t>
            </a:r>
            <a:r>
              <a:rPr lang="en-US" dirty="0"/>
              <a:t>store and </a:t>
            </a:r>
            <a:r>
              <a:rPr lang="en-US" dirty="0" smtClean="0"/>
              <a:t>then </a:t>
            </a:r>
            <a:r>
              <a:rPr lang="en-US" dirty="0"/>
              <a:t>display the grade records for a small class.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class has four students, and the records </a:t>
            </a:r>
            <a:r>
              <a:rPr lang="en-US" dirty="0" smtClean="0"/>
              <a:t>include </a:t>
            </a:r>
            <a:r>
              <a:rPr lang="en-US" dirty="0"/>
              <a:t>three quizzes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Reads </a:t>
            </a:r>
            <a:r>
              <a:rPr lang="en-US" dirty="0"/>
              <a:t>quiz scores for each student into the two-dimensional array grade</a:t>
            </a:r>
          </a:p>
          <a:p>
            <a:pPr lvl="1"/>
            <a:r>
              <a:rPr lang="en-US" dirty="0" smtClean="0"/>
              <a:t>Compute </a:t>
            </a:r>
            <a:r>
              <a:rPr lang="en-US" dirty="0"/>
              <a:t>the average score for each </a:t>
            </a:r>
            <a:r>
              <a:rPr lang="en-US" dirty="0" smtClean="0"/>
              <a:t>student</a:t>
            </a:r>
          </a:p>
          <a:p>
            <a:pPr lvl="1"/>
            <a:r>
              <a:rPr lang="en-US" dirty="0" smtClean="0"/>
              <a:t>Compute the </a:t>
            </a:r>
            <a:r>
              <a:rPr lang="en-US" dirty="0"/>
              <a:t>average score for each </a:t>
            </a:r>
            <a:r>
              <a:rPr lang="en-US" dirty="0" smtClean="0"/>
              <a:t>quiz.</a:t>
            </a:r>
          </a:p>
          <a:p>
            <a:pPr lvl="1"/>
            <a:r>
              <a:rPr lang="en-US" dirty="0" smtClean="0"/>
              <a:t>Displays </a:t>
            </a:r>
            <a:r>
              <a:rPr lang="en-US" dirty="0"/>
              <a:t>the quiz scores and the averages.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014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2: Students’ Grading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31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4" y="884985"/>
            <a:ext cx="6741986" cy="58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24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2: Students’ Grading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32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" y="994890"/>
            <a:ext cx="86582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5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2: Students’ Grading Program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3" y="908720"/>
            <a:ext cx="8758291" cy="49685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the Program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08720"/>
            <a:ext cx="4320480" cy="61391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4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address operator,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, accesses a variable’s address in memory</a:t>
            </a:r>
          </a:p>
          <a:p>
            <a:r>
              <a:rPr lang="en-US" dirty="0"/>
              <a:t>The address operator placed in front of a variable’s name refers to the address of the variable</a:t>
            </a:r>
          </a:p>
          <a:p>
            <a:pPr lvl="1">
              <a:buFontTx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&amp;num</a:t>
            </a:r>
            <a:r>
              <a:rPr lang="en-US" dirty="0"/>
              <a:t> means the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32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1898"/>
            <a:ext cx="7839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34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Storing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Addresses can be stored in a suitably declared variable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7326"/>
            <a:ext cx="56483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75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Storing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statements store addresses of the variable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,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dirty="0"/>
              <a:t> in the variables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tabPoint</a:t>
            </a:r>
            <a:r>
              <a:rPr lang="en-US" dirty="0"/>
              <a:t>,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chrPoint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	d = &amp;m;</a:t>
            </a:r>
          </a:p>
          <a:p>
            <a:pPr lvl="1">
              <a:buFontTx/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tabPoint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= &amp;list;</a:t>
            </a:r>
          </a:p>
          <a:p>
            <a:pPr lvl="1">
              <a:buFontTx/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chrPoint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tabPoint</a:t>
            </a:r>
            <a:r>
              <a:rPr lang="en-US" dirty="0">
                <a:cs typeface="Courier New" panose="02070309020205020404" pitchFamily="49" charset="0"/>
              </a:rPr>
              <a:t>,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chrPoint</a:t>
            </a:r>
            <a:r>
              <a:rPr lang="en-US" dirty="0">
                <a:cs typeface="Courier New" panose="02070309020205020404" pitchFamily="49" charset="0"/>
              </a:rPr>
              <a:t> are called pointer variables or pointers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347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Storing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2529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4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One-Dimensional Arrays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590800" y="56388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222222"/>
                </a:solidFill>
                <a:latin typeface="+mn-lt"/>
              </a:rPr>
              <a:t>Figure 7.1</a:t>
            </a:r>
            <a:r>
              <a:rPr lang="en-US" sz="1800" dirty="0">
                <a:solidFill>
                  <a:srgbClr val="222222"/>
                </a:solidFill>
                <a:latin typeface="+mn-lt"/>
              </a:rPr>
              <a:t> The </a:t>
            </a:r>
            <a:r>
              <a:rPr lang="en-US" sz="18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volts</a:t>
            </a:r>
            <a:r>
              <a:rPr lang="en-US" sz="1800" dirty="0">
                <a:solidFill>
                  <a:srgbClr val="222222"/>
                </a:solidFill>
                <a:latin typeface="+mn-lt"/>
              </a:rPr>
              <a:t> and </a:t>
            </a:r>
            <a:r>
              <a:rPr lang="en-US" sz="1800" dirty="0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en-US" sz="1800" dirty="0">
                <a:solidFill>
                  <a:srgbClr val="222222"/>
                </a:solidFill>
                <a:latin typeface="+mn-lt"/>
              </a:rPr>
              <a:t> arrays in memory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796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18" y="2551110"/>
            <a:ext cx="62484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6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a stored address, C++ provides the </a:t>
            </a:r>
            <a:r>
              <a:rPr lang="en-US" b="1" dirty="0"/>
              <a:t>indirection operator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n-US" dirty="0">
                <a:cs typeface="Courier New" panose="02070309020205020404" pitchFamily="49" charset="0"/>
              </a:rPr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cs typeface="Courier New" panose="02070309020205020404" pitchFamily="49" charset="0"/>
              </a:rPr>
              <a:t> symbol, when followed by a pointer, means “the variable whose address is stored in”</a:t>
            </a:r>
          </a:p>
          <a:p>
            <a:pPr lvl="1">
              <a:buFontTx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numAddr</a:t>
            </a:r>
            <a:r>
              <a:rPr lang="en-US" dirty="0">
                <a:cs typeface="Courier New" panose="02070309020205020404" pitchFamily="49" charset="0"/>
              </a:rPr>
              <a:t> means the variable whose address is stored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numAddr</a:t>
            </a:r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8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41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2900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20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using a pointer variable, the value that is finally obtained is always found by first going to the pointer for an address</a:t>
            </a:r>
          </a:p>
          <a:p>
            <a:r>
              <a:rPr lang="en-US" dirty="0">
                <a:cs typeface="Courier New" panose="02070309020205020404" pitchFamily="49" charset="0"/>
              </a:rPr>
              <a:t>The address contained in the pointer is then used to get the variable’s contents</a:t>
            </a:r>
          </a:p>
          <a:p>
            <a:r>
              <a:rPr lang="en-US" dirty="0">
                <a:cs typeface="Courier New" panose="02070309020205020404" pitchFamily="49" charset="0"/>
              </a:rPr>
              <a:t>Since this is an indirect way of getting to the final value, the term </a:t>
            </a:r>
            <a:r>
              <a:rPr lang="en-US" b="1" dirty="0">
                <a:cs typeface="Courier New" panose="02070309020205020404" pitchFamily="49" charset="0"/>
              </a:rPr>
              <a:t>indirect addressing</a:t>
            </a:r>
            <a:r>
              <a:rPr lang="en-US" dirty="0">
                <a:cs typeface="Courier New" panose="02070309020205020404" pitchFamily="49" charset="0"/>
              </a:rPr>
              <a:t> is used to describe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874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Declaring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Like all variables, pointers must be declared before they can be used to store an address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When declaring a pointer variable, C++ requires specifying the type of the variable that is pointed to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Example: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cs typeface="Courier New" panose="02070309020205020404" pitchFamily="49" charset="0"/>
              </a:rPr>
              <a:t>To understand pointer declarations, reading them “backward” is helpful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Start with the indirection operator,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cs typeface="Courier New" panose="02070309020205020404" pitchFamily="49" charset="0"/>
              </a:rPr>
              <a:t>, and translate it as “the variable whose address is stored in” or “the variable pointed to by”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003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Declaring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44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1922"/>
            <a:ext cx="8229600" cy="309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256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Pointers: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052736"/>
            <a:ext cx="8229600" cy="34813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45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546816"/>
            <a:ext cx="5077544" cy="19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28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reference</a:t>
            </a:r>
            <a:r>
              <a:rPr lang="en-US" dirty="0"/>
              <a:t> is a named constant for an address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The address named as a constant cannot be changed</a:t>
            </a:r>
          </a:p>
          <a:p>
            <a:r>
              <a:rPr lang="en-US" dirty="0">
                <a:cs typeface="Courier New" panose="02070309020205020404" pitchFamily="49" charset="0"/>
              </a:rPr>
              <a:t>A pointer variable’s value address can be changed</a:t>
            </a:r>
          </a:p>
          <a:p>
            <a:r>
              <a:rPr lang="en-US" dirty="0">
                <a:cs typeface="Courier New" panose="02070309020205020404" pitchFamily="49" charset="0"/>
              </a:rPr>
              <a:t>For most applications, using references rather than pointers as arguments to functions is preferred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Simpler notation for locating a reference parameter 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Eliminates address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cs typeface="Courier New" panose="02070309020205020404" pitchFamily="49" charset="0"/>
              </a:rPr>
              <a:t>) and indirection operator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cs typeface="Courier New" panose="02070309020205020404" pitchFamily="49" charset="0"/>
              </a:rPr>
              <a:t>) required for pointers</a:t>
            </a:r>
          </a:p>
          <a:p>
            <a:r>
              <a:rPr lang="en-US" dirty="0">
                <a:cs typeface="Courier New" panose="02070309020205020404" pitchFamily="49" charset="0"/>
              </a:rPr>
              <a:t>References are </a:t>
            </a:r>
            <a:r>
              <a:rPr lang="en-US" b="1" dirty="0">
                <a:cs typeface="Courier New" panose="02070309020205020404" pitchFamily="49" charset="0"/>
              </a:rPr>
              <a:t>automatically dereferenced</a:t>
            </a:r>
            <a:r>
              <a:rPr lang="en-US" dirty="0">
                <a:cs typeface="Courier New" panose="02070309020205020404" pitchFamily="49" charset="0"/>
              </a:rPr>
              <a:t>, also called </a:t>
            </a:r>
            <a:r>
              <a:rPr lang="en-US" b="1" dirty="0">
                <a:cs typeface="Courier New" panose="02070309020205020404" pitchFamily="49" charset="0"/>
              </a:rPr>
              <a:t>implicitly dereferenced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591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Names as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direct and simple relationship between array names and pointers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47</a:t>
            </a:fld>
            <a:endParaRPr lang="ko-KR" alt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2420888"/>
            <a:ext cx="6734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685800" y="45720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800100" indent="-3429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Calibri" panose="020F0502020204030204" pitchFamily="34" charset="0"/>
              </a:rPr>
              <a:t>Using subscripts, the fourth element in grade is referred to as grade[3], address calculated as</a:t>
            </a:r>
            <a:r>
              <a:rPr lang="en-US" sz="26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spcBef>
                <a:spcPct val="20000"/>
              </a:spcBef>
            </a:pPr>
            <a:r>
              <a:rPr lang="en-US" sz="2400" dirty="0" smtClean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grade[3] = &amp;grade[0] + (3 * </a:t>
            </a:r>
            <a:r>
              <a:rPr lang="en-US" sz="2400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(int))</a:t>
            </a:r>
            <a:endParaRPr lang="en-US" sz="2400" dirty="0">
              <a:solidFill>
                <a:srgbClr val="22222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9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Names as </a:t>
            </a:r>
            <a:r>
              <a:rPr lang="en-US" dirty="0" smtClean="0"/>
              <a:t>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48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1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35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Names as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49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6619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50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One-Dimensional Arrays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Element:</a:t>
            </a:r>
            <a:r>
              <a:rPr lang="en-US" dirty="0"/>
              <a:t> An item in the array</a:t>
            </a:r>
          </a:p>
          <a:p>
            <a:pPr lvl="1"/>
            <a:r>
              <a:rPr lang="en-US" dirty="0"/>
              <a:t>Array storage of elements is contiguous</a:t>
            </a:r>
          </a:p>
          <a:p>
            <a:r>
              <a:rPr lang="en-US" b="1" dirty="0"/>
              <a:t>Index (or subscript)</a:t>
            </a:r>
            <a:r>
              <a:rPr lang="en-US" dirty="0"/>
              <a:t> of an element: The position of the element within the array</a:t>
            </a:r>
          </a:p>
          <a:p>
            <a:pPr lvl="1"/>
            <a:r>
              <a:rPr lang="en-US" dirty="0"/>
              <a:t>Indexes are zero-relative</a:t>
            </a:r>
          </a:p>
          <a:p>
            <a:r>
              <a:rPr lang="en-US" dirty="0"/>
              <a:t>To reference an element, use the array name and the index of the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66450"/>
            <a:ext cx="6324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1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Array Names as Pointers: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50</a:t>
            </a:fld>
            <a:endParaRPr lang="ko-KR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86" y="830507"/>
            <a:ext cx="7122809" cy="589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637" y="830507"/>
            <a:ext cx="21812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94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 variables, like all variables, contain values</a:t>
            </a:r>
          </a:p>
          <a:p>
            <a:r>
              <a:rPr lang="en-US" dirty="0"/>
              <a:t>The value stored in a pointer is a memory address</a:t>
            </a:r>
          </a:p>
          <a:p>
            <a:r>
              <a:rPr lang="en-US" dirty="0"/>
              <a:t>By adding or subtracting numbers to pointers you can obtain different addresses</a:t>
            </a:r>
          </a:p>
          <a:p>
            <a:r>
              <a:rPr lang="en-US" dirty="0"/>
              <a:t>Pointer values can be compared using relational operators (==, &lt;, &gt;,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185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Pointer </a:t>
            </a:r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52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29472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99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Pointer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53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49053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57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Pointer </a:t>
            </a:r>
            <a:r>
              <a:rPr lang="en-US" dirty="0" smtClean="0"/>
              <a:t>Arithmetic: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845903"/>
            <a:ext cx="7648575" cy="2714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54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89040"/>
            <a:ext cx="54864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27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Pointer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Increment and decrement operators can be applied as both prefix and postfix operators</a:t>
            </a:r>
            <a:endParaRPr lang="en-US" sz="28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55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2045"/>
            <a:ext cx="760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3861048"/>
            <a:ext cx="8077200" cy="2133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0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Of the four possible forms,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*ptNum++</a:t>
            </a:r>
            <a:r>
              <a:rPr lang="en-US" smtClean="0">
                <a:cs typeface="Courier New" panose="02070309020205020404" pitchFamily="49" charset="0"/>
              </a:rPr>
              <a:t> </a:t>
            </a:r>
            <a:r>
              <a:rPr lang="en-US" smtClean="0"/>
              <a:t>is most common</a:t>
            </a:r>
          </a:p>
          <a:p>
            <a:pPr lvl="1"/>
            <a:r>
              <a:rPr lang="en-US" smtClean="0"/>
              <a:t>Allows accessing each array element as the address is “marched along” from starting address to address of last array element</a:t>
            </a:r>
          </a:p>
          <a:p>
            <a:pPr lvl="1"/>
            <a:endParaRPr lang="en-US" smtClean="0"/>
          </a:p>
          <a:p>
            <a:pPr lvl="1"/>
            <a:endParaRPr lang="en-US" b="1" smtClean="0">
              <a:cs typeface="Courier New" panose="02070309020205020404" pitchFamily="49" charset="0"/>
            </a:endParaRPr>
          </a:p>
          <a:p>
            <a:endParaRPr lang="en-US" smtClean="0">
              <a:cs typeface="Courier New" panose="02070309020205020404" pitchFamily="49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83732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Pointer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Pointers can be initialized with they are declared</a:t>
            </a:r>
          </a:p>
          <a:p>
            <a:pPr lvl="1">
              <a:buFontTx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int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&amp;miles;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Pointers to arrays can also be initialized when they are declared</a:t>
            </a:r>
          </a:p>
          <a:p>
            <a:pPr lvl="1">
              <a:buFontTx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double *zing = &amp;volts[0];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218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Passing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pointers can be used to pass addresses through reference parameters</a:t>
            </a:r>
          </a:p>
          <a:p>
            <a:pPr lvl="1"/>
            <a:r>
              <a:rPr lang="en-US" dirty="0"/>
              <a:t>Implied use of an address</a:t>
            </a:r>
          </a:p>
          <a:p>
            <a:r>
              <a:rPr lang="en-US" dirty="0"/>
              <a:t>Pointers can be used explicitly to pass addresses with references</a:t>
            </a:r>
          </a:p>
          <a:p>
            <a:pPr lvl="1"/>
            <a:r>
              <a:rPr lang="en-US" dirty="0"/>
              <a:t>Explicitly passing references with the address operator is called pass by reference</a:t>
            </a:r>
          </a:p>
          <a:p>
            <a:pPr lvl="1"/>
            <a:r>
              <a:rPr lang="en-US" dirty="0"/>
              <a:t>Called function can reference, or access, variables in the calling function by using the passed addresses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632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Passing Addresses: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916781"/>
            <a:ext cx="7734300" cy="5200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7659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Passing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59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8199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One-Dimensional Arrays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represents the offset from the start of the array</a:t>
            </a:r>
          </a:p>
          <a:p>
            <a:r>
              <a:rPr lang="en-US" dirty="0"/>
              <a:t>Element is also called </a:t>
            </a:r>
            <a:r>
              <a:rPr lang="en-US" b="1" dirty="0"/>
              <a:t>indexed variable</a:t>
            </a:r>
            <a:r>
              <a:rPr lang="en-US" dirty="0"/>
              <a:t> or </a:t>
            </a:r>
            <a:r>
              <a:rPr lang="en-US" b="1" dirty="0"/>
              <a:t>subscripted variable</a:t>
            </a:r>
          </a:p>
          <a:p>
            <a:r>
              <a:rPr lang="en-US" dirty="0"/>
              <a:t>Subscripted variable can be used anywhere that a variable can be used</a:t>
            </a:r>
          </a:p>
          <a:p>
            <a:r>
              <a:rPr lang="en-US" dirty="0"/>
              <a:t>Expressions can be used within the brackets if the value of the expression </a:t>
            </a:r>
          </a:p>
          <a:p>
            <a:r>
              <a:rPr lang="en-US" dirty="0"/>
              <a:t>Yields an integer value</a:t>
            </a:r>
          </a:p>
          <a:p>
            <a:r>
              <a:rPr lang="en-US" dirty="0"/>
              <a:t>Is within the valid range of </a:t>
            </a:r>
            <a:r>
              <a:rPr lang="en-US" dirty="0" smtClean="0"/>
              <a:t>subscripts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5741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Passing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60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2" y="1017353"/>
            <a:ext cx="63150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188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array is passed to a function, its address is the only item actually passed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“Address” means the address of the first location used to store the array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First location is always element zero of the array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5485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Passing 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62</a:t>
            </a:fld>
            <a:endParaRPr lang="ko-KR" altLang="en-US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6770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1046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Passing </a:t>
            </a:r>
            <a:r>
              <a:rPr lang="en-US" dirty="0" smtClean="0"/>
              <a:t>Arrays: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34" y="980728"/>
            <a:ext cx="7096125" cy="4191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One-Dimensional Arrays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elements of an array can be processed by using a loop</a:t>
            </a:r>
          </a:p>
          <a:p>
            <a:r>
              <a:rPr lang="en-US" dirty="0"/>
              <a:t>The loop counter is used as the array index to specify the element</a:t>
            </a:r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 smtClean="0"/>
              <a:t>		sum </a:t>
            </a:r>
            <a:r>
              <a:rPr lang="en-US" dirty="0"/>
              <a:t>= 0;</a:t>
            </a:r>
          </a:p>
          <a:p>
            <a:pPr marL="0" indent="0">
              <a:buNone/>
            </a:pPr>
            <a:r>
              <a:rPr lang="en-US" dirty="0" smtClean="0"/>
              <a:t>		for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&lt;5;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 smtClean="0"/>
              <a:t>		   </a:t>
            </a:r>
            <a:r>
              <a:rPr lang="en-US" dirty="0"/>
              <a:t>sum = sum + temp[</a:t>
            </a:r>
            <a:r>
              <a:rPr lang="en-US" dirty="0" err="1"/>
              <a:t>i</a:t>
            </a:r>
            <a:r>
              <a:rPr lang="en-US" dirty="0" smtClean="0"/>
              <a:t>];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66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and Output of Array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can be assigned values interactively using a cin stream object</a:t>
            </a:r>
          </a:p>
          <a:p>
            <a:r>
              <a:rPr lang="en-US" dirty="0"/>
              <a:t>Out of range array indexes are not checked at compile-time</a:t>
            </a:r>
          </a:p>
          <a:p>
            <a:pPr lvl="1"/>
            <a:r>
              <a:rPr lang="en-US" dirty="0"/>
              <a:t>May produce run-time errors </a:t>
            </a:r>
          </a:p>
          <a:p>
            <a:pPr lvl="1"/>
            <a:r>
              <a:rPr lang="en-US" dirty="0"/>
              <a:t>May overwrite a value in the referenced memory location and cause other errors</a:t>
            </a:r>
          </a:p>
          <a:p>
            <a:r>
              <a:rPr lang="en-US" dirty="0"/>
              <a:t>Array elements can be displayed using the cout stream object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65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and Output of Array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027035"/>
            <a:ext cx="3916944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29001"/>
            <a:ext cx="8686800" cy="40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2275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01.n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Arial Black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06</Template>
  <TotalTime>9958</TotalTime>
  <Words>1674</Words>
  <Application>Microsoft Office PowerPoint</Application>
  <PresentationFormat>On-screen Show (4:3)</PresentationFormat>
  <Paragraphs>287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lecture01.note</vt:lpstr>
      <vt:lpstr>1_기본 디자인</vt:lpstr>
      <vt:lpstr>CSE 1102  Fundamentals of Programming   Lecture #9</vt:lpstr>
      <vt:lpstr>Outline</vt:lpstr>
      <vt:lpstr>One-Dimensional Arrays</vt:lpstr>
      <vt:lpstr>One-Dimensional Arrays (continued)</vt:lpstr>
      <vt:lpstr>One-Dimensional Arrays (continued)</vt:lpstr>
      <vt:lpstr>One-Dimensional Arrays (continued)</vt:lpstr>
      <vt:lpstr>One-Dimensional Arrays (continued)</vt:lpstr>
      <vt:lpstr>Input and Output of Array Values</vt:lpstr>
      <vt:lpstr>Input and Output of Array Values</vt:lpstr>
      <vt:lpstr>Array Initialization</vt:lpstr>
      <vt:lpstr>Array Initialization</vt:lpstr>
      <vt:lpstr>Array Initialization</vt:lpstr>
      <vt:lpstr>Two-Dimensional Arrays</vt:lpstr>
      <vt:lpstr>Two-Dimensional Arrays</vt:lpstr>
      <vt:lpstr>Two-Dimensional Arrays</vt:lpstr>
      <vt:lpstr>Two-Dimensional Arrays: Displaying</vt:lpstr>
      <vt:lpstr>Two-Dimensional Arrays: Displaying</vt:lpstr>
      <vt:lpstr>Two-Dimensional Arrays: Multiplying Elements</vt:lpstr>
      <vt:lpstr>Larger Dimensional Arrays</vt:lpstr>
      <vt:lpstr>Arrays as Arguments</vt:lpstr>
      <vt:lpstr>Arrays as Arguments</vt:lpstr>
      <vt:lpstr>Arrays as Arguments: Finding Maximum</vt:lpstr>
      <vt:lpstr>Arrays as Arguments: Using 2D arrays</vt:lpstr>
      <vt:lpstr>Case Study 1: Statistical Analysis</vt:lpstr>
      <vt:lpstr>Step 1: Analyze the Problem</vt:lpstr>
      <vt:lpstr>Step 2: Develop a Solution</vt:lpstr>
      <vt:lpstr>Step 2: Develop a Solution</vt:lpstr>
      <vt:lpstr>Step 3, 4: Code, Test and Correct the Solution</vt:lpstr>
      <vt:lpstr>Step 3, 4: Code, Test and Correct the Solution</vt:lpstr>
      <vt:lpstr>Case Study 2: Students’ Grading Program</vt:lpstr>
      <vt:lpstr>Case Study 2: Students’ Grading Program</vt:lpstr>
      <vt:lpstr>Case Study 2: Students’ Grading Program</vt:lpstr>
      <vt:lpstr>Case Study 2: Students’ Grading Program</vt:lpstr>
      <vt:lpstr>Testing the Program</vt:lpstr>
      <vt:lpstr>Addresses and Pointers</vt:lpstr>
      <vt:lpstr>Addresses and Pointers</vt:lpstr>
      <vt:lpstr>Storing Addresses</vt:lpstr>
      <vt:lpstr>Storing Addresses</vt:lpstr>
      <vt:lpstr>Storing Addresses</vt:lpstr>
      <vt:lpstr>Using Addresses</vt:lpstr>
      <vt:lpstr>Using Addresses</vt:lpstr>
      <vt:lpstr>Using Addresses</vt:lpstr>
      <vt:lpstr>Declaring Pointers</vt:lpstr>
      <vt:lpstr>Declaring Pointers</vt:lpstr>
      <vt:lpstr>Pointers: Example</vt:lpstr>
      <vt:lpstr>References and Pointers</vt:lpstr>
      <vt:lpstr>Array Names as Pointers</vt:lpstr>
      <vt:lpstr>Array Names as Pointers</vt:lpstr>
      <vt:lpstr>Array Names as Pointers</vt:lpstr>
      <vt:lpstr>Array Names as Pointers: Example</vt:lpstr>
      <vt:lpstr>Pointer Arithmetic</vt:lpstr>
      <vt:lpstr>Pointer Arithmetic</vt:lpstr>
      <vt:lpstr>Pointer Arithmetic</vt:lpstr>
      <vt:lpstr>Pointer Arithmetic: Example</vt:lpstr>
      <vt:lpstr>Pointer Initialization</vt:lpstr>
      <vt:lpstr>Pointer Initialization</vt:lpstr>
      <vt:lpstr>Passing Addresses</vt:lpstr>
      <vt:lpstr>Passing Addresses: Example</vt:lpstr>
      <vt:lpstr>Passing Addresses</vt:lpstr>
      <vt:lpstr>Passing Addresses</vt:lpstr>
      <vt:lpstr>Passing Arrays</vt:lpstr>
      <vt:lpstr>Passing Arrays</vt:lpstr>
      <vt:lpstr>Passing Arrays: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CCE20003  PROGRAMMING I Lecture 6</dc:title>
  <dc:creator>shinsy</dc:creator>
  <cp:lastModifiedBy>HP</cp:lastModifiedBy>
  <cp:revision>401</cp:revision>
  <dcterms:created xsi:type="dcterms:W3CDTF">2015-01-20T03:51:45Z</dcterms:created>
  <dcterms:modified xsi:type="dcterms:W3CDTF">2017-03-08T05:52:57Z</dcterms:modified>
</cp:coreProperties>
</file>